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handoutMasterIdLst>
    <p:handoutMasterId r:id="rId19"/>
  </p:handoutMasterIdLst>
  <p:sldIdLst>
    <p:sldId id="265" r:id="rId2"/>
    <p:sldId id="310" r:id="rId3"/>
    <p:sldId id="341" r:id="rId4"/>
    <p:sldId id="311" r:id="rId5"/>
    <p:sldId id="313" r:id="rId6"/>
    <p:sldId id="312" r:id="rId7"/>
    <p:sldId id="317" r:id="rId8"/>
    <p:sldId id="321" r:id="rId9"/>
    <p:sldId id="322" r:id="rId10"/>
    <p:sldId id="323" r:id="rId11"/>
    <p:sldId id="324" r:id="rId12"/>
    <p:sldId id="325" r:id="rId13"/>
    <p:sldId id="326" r:id="rId14"/>
    <p:sldId id="342" r:id="rId15"/>
    <p:sldId id="344" r:id="rId16"/>
    <p:sldId id="343" r:id="rId17"/>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p15:clr>
            <a:srgbClr val="A4A3A4"/>
          </p15:clr>
        </p15:guide>
        <p15:guide id="2"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87" autoAdjust="0"/>
    <p:restoredTop sz="94629" autoAdjust="0"/>
  </p:normalViewPr>
  <p:slideViewPr>
    <p:cSldViewPr showGuides="1">
      <p:cViewPr>
        <p:scale>
          <a:sx n="134" d="100"/>
          <a:sy n="134" d="100"/>
        </p:scale>
        <p:origin x="-376" y="88"/>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6/16/20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eg>
</file>

<file path=ppt/media/image2.jpeg>
</file>

<file path=ppt/media/image3.png>
</file>

<file path=ppt/media/image4.jpe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6/16/20</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6/16/20</a:t>
            </a:fld>
            <a:endParaRPr lang="en-US"/>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6/16/20</a:t>
            </a:fld>
            <a:endParaRPr lang="en-US"/>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6/16/20</a:t>
            </a:fld>
            <a:endParaRPr lang="en-US"/>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6/16/20</a:t>
            </a:fld>
            <a:endParaRPr lang="en-US"/>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6/16/20</a:t>
            </a:fld>
            <a:endParaRPr lang="en-US"/>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6/16/20</a:t>
            </a:fld>
            <a:endParaRPr lang="en-US"/>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6/16/20</a:t>
            </a:fld>
            <a:endParaRPr lang="en-US"/>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6/16/20</a:t>
            </a:fld>
            <a:endParaRPr lang="en-US"/>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6/16/20</a:t>
            </a:fld>
            <a:endParaRPr lang="en-US"/>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6/16/20</a:t>
            </a:fld>
            <a:endParaRPr lang="en-US"/>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t>6/16/20</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4155" indent="-224155" algn="l" defTabSz="914400" rtl="0" eaLnBrk="1" latinLnBrk="0" hangingPunct="1">
        <a:lnSpc>
          <a:spcPct val="90000"/>
        </a:lnSpc>
        <a:spcBef>
          <a:spcPts val="1800"/>
        </a:spcBef>
        <a:buClr>
          <a:schemeClr val="accent1"/>
        </a:buClr>
        <a:buSzPct val="100000"/>
        <a:buFont typeface="Arial" panose="020B0604020202090204"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anose="020B0604020202090204"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anose="020B0604020202090204"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anose="020B0604020202090204" pitchFamily="34" charset="0"/>
        <a:buChar char="•"/>
        <a:defRPr sz="1600" kern="1200">
          <a:solidFill>
            <a:schemeClr val="tx1"/>
          </a:solidFill>
          <a:latin typeface="+mn-lt"/>
          <a:ea typeface="+mn-ea"/>
          <a:cs typeface="+mn-cs"/>
        </a:defRPr>
      </a:lvl4pPr>
      <a:lvl5pPr marL="1030605" indent="-173355" algn="l" defTabSz="914400" rtl="0" eaLnBrk="1" latinLnBrk="0" hangingPunct="1">
        <a:lnSpc>
          <a:spcPct val="90000"/>
        </a:lnSpc>
        <a:spcBef>
          <a:spcPts val="600"/>
        </a:spcBef>
        <a:buClr>
          <a:schemeClr val="accent1"/>
        </a:buClr>
        <a:buSzPct val="100000"/>
        <a:buFont typeface="Arial" panose="020B0604020202090204" pitchFamily="34" charset="0"/>
        <a:buChar char="•"/>
        <a:defRPr sz="1600" kern="1200">
          <a:solidFill>
            <a:schemeClr val="tx1"/>
          </a:solidFill>
          <a:latin typeface="+mn-lt"/>
          <a:ea typeface="+mn-ea"/>
          <a:cs typeface="+mn-cs"/>
        </a:defRPr>
      </a:lvl5pPr>
      <a:lvl6pPr marL="1207135" indent="-173990" algn="l" defTabSz="914400" rtl="0" eaLnBrk="1" latinLnBrk="0" hangingPunct="1">
        <a:spcBef>
          <a:spcPts val="600"/>
        </a:spcBef>
        <a:buClr>
          <a:schemeClr val="accent1"/>
        </a:buClr>
        <a:buFont typeface="Arial" panose="020B0604020202090204" pitchFamily="34" charset="0"/>
        <a:buChar char="•"/>
        <a:defRPr sz="1600" kern="1200">
          <a:solidFill>
            <a:schemeClr val="tx1"/>
          </a:solidFill>
          <a:latin typeface="+mn-lt"/>
          <a:ea typeface="+mn-ea"/>
          <a:cs typeface="+mn-cs"/>
        </a:defRPr>
      </a:lvl6pPr>
      <a:lvl7pPr marL="1380490" indent="-173990" algn="l" defTabSz="914400" rtl="0" eaLnBrk="1" latinLnBrk="0" hangingPunct="1">
        <a:spcBef>
          <a:spcPts val="600"/>
        </a:spcBef>
        <a:buClr>
          <a:schemeClr val="accent1"/>
        </a:buClr>
        <a:buFont typeface="Arial" panose="020B0604020202090204" pitchFamily="34" charset="0"/>
        <a:buChar char="•"/>
        <a:defRPr sz="1600" kern="1200">
          <a:solidFill>
            <a:schemeClr val="tx1"/>
          </a:solidFill>
          <a:latin typeface="+mn-lt"/>
          <a:ea typeface="+mn-ea"/>
          <a:cs typeface="+mn-cs"/>
        </a:defRPr>
      </a:lvl7pPr>
      <a:lvl8pPr marL="1554480" indent="-173990" algn="l" defTabSz="914400" rtl="0" eaLnBrk="1" latinLnBrk="0" hangingPunct="1">
        <a:spcBef>
          <a:spcPts val="600"/>
        </a:spcBef>
        <a:buClr>
          <a:schemeClr val="accent1"/>
        </a:buClr>
        <a:buFont typeface="Arial" panose="020B0604020202090204" pitchFamily="34" charset="0"/>
        <a:buChar char="•"/>
        <a:defRPr sz="1600" kern="1200">
          <a:solidFill>
            <a:schemeClr val="tx1"/>
          </a:solidFill>
          <a:latin typeface="+mn-lt"/>
          <a:ea typeface="+mn-ea"/>
          <a:cs typeface="+mn-cs"/>
        </a:defRPr>
      </a:lvl8pPr>
      <a:lvl9pPr marL="1728470" indent="-173990" algn="l" defTabSz="914400" rtl="0" eaLnBrk="1" latinLnBrk="0" hangingPunct="1">
        <a:spcBef>
          <a:spcPts val="600"/>
        </a:spcBef>
        <a:buClr>
          <a:schemeClr val="accent1"/>
        </a:buClr>
        <a:buFont typeface="Arial" panose="020B0604020202090204"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etezare/Car-Rental"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autorentalnews.com/channel/rental-operations/article/story/2010/06/unlimited-miles-or-mileage-caps.aspx" TargetMode="External"/><Relationship Id="rId2" Type="http://schemas.openxmlformats.org/officeDocument/2006/relationships/hyperlink" Target="http://www.enterprise.com/car_rental/deeplinkmap.do?bid=056&amp;dcpCode=ONE-WAY"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836612" y="304800"/>
            <a:ext cx="8229600" cy="2895600"/>
          </a:xfrm>
        </p:spPr>
        <p:txBody>
          <a:bodyPr/>
          <a:lstStyle/>
          <a:p>
            <a:r>
              <a:rPr lang="en-US" u="sng" dirty="0" err="1">
                <a:solidFill>
                  <a:schemeClr val="accent1">
                    <a:lumMod val="60000"/>
                    <a:lumOff val="40000"/>
                  </a:schemeClr>
                </a:solidFill>
              </a:rPr>
              <a:t>eCar</a:t>
            </a:r>
            <a:r>
              <a:rPr lang="en-US" u="sng" dirty="0">
                <a:solidFill>
                  <a:schemeClr val="accent1">
                    <a:lumMod val="60000"/>
                    <a:lumOff val="40000"/>
                  </a:schemeClr>
                </a:solidFill>
              </a:rPr>
              <a:t>-Rental</a:t>
            </a:r>
          </a:p>
        </p:txBody>
      </p:sp>
      <p:sp>
        <p:nvSpPr>
          <p:cNvPr id="4" name="Subtitle 3"/>
          <p:cNvSpPr>
            <a:spLocks noGrp="1"/>
          </p:cNvSpPr>
          <p:nvPr>
            <p:ph type="subTitle" idx="1"/>
          </p:nvPr>
        </p:nvSpPr>
        <p:spPr>
          <a:xfrm>
            <a:off x="912812" y="3200400"/>
            <a:ext cx="8229600" cy="3048000"/>
          </a:xfrm>
        </p:spPr>
        <p:txBody>
          <a:bodyPr/>
          <a:lstStyle/>
          <a:p>
            <a:r>
              <a:rPr lang="it-IT" dirty="0"/>
              <a:t>SWE-</a:t>
            </a:r>
            <a:r>
              <a:rPr lang="it-IT" dirty="0" err="1"/>
              <a:t>project</a:t>
            </a:r>
            <a:r>
              <a:rPr lang="it-IT" dirty="0"/>
              <a:t>:</a:t>
            </a:r>
          </a:p>
          <a:p>
            <a:endParaRPr lang="it-IT" dirty="0"/>
          </a:p>
          <a:p>
            <a:endParaRPr lang="it-IT" dirty="0"/>
          </a:p>
          <a:p>
            <a:endParaRPr lang="it-IT" dirty="0"/>
          </a:p>
          <a:p>
            <a:r>
              <a:rPr lang="it-IT" dirty="0" err="1"/>
              <a:t>Biniam</a:t>
            </a:r>
            <a:r>
              <a:rPr lang="it-IT" dirty="0"/>
              <a:t> </a:t>
            </a:r>
            <a:r>
              <a:rPr lang="it-IT" dirty="0" err="1"/>
              <a:t>Arefaine</a:t>
            </a:r>
            <a:r>
              <a:rPr lang="it-IT" dirty="0"/>
              <a:t>: id: 110972</a:t>
            </a:r>
          </a:p>
          <a:p>
            <a:r>
              <a:rPr lang="it-IT" dirty="0" err="1"/>
              <a:t>Essey</a:t>
            </a:r>
            <a:r>
              <a:rPr lang="it-IT" dirty="0"/>
              <a:t> </a:t>
            </a:r>
            <a:r>
              <a:rPr lang="it-IT" dirty="0" err="1"/>
              <a:t>tezare</a:t>
            </a:r>
            <a:r>
              <a:rPr lang="it-IT" dirty="0"/>
              <a:t>: id: 986469</a:t>
            </a:r>
          </a:p>
          <a:p>
            <a:r>
              <a:rPr lang="it-IT" dirty="0" err="1"/>
              <a:t>Dawit</a:t>
            </a:r>
            <a:r>
              <a:rPr lang="it-IT" dirty="0"/>
              <a:t> </a:t>
            </a:r>
            <a:r>
              <a:rPr lang="it-IT" dirty="0" err="1"/>
              <a:t>hailu</a:t>
            </a:r>
            <a:r>
              <a:rPr lang="it-IT" dirty="0"/>
              <a:t>: id: 110974</a:t>
            </a:r>
          </a:p>
          <a:p>
            <a:endParaRPr lang="it-IT" dirty="0"/>
          </a:p>
          <a:p>
            <a:endParaRPr lang="it-IT" dirty="0"/>
          </a:p>
          <a:p>
            <a:r>
              <a:rPr lang="en-US" dirty="0">
                <a:hlinkClick r:id="rId2"/>
              </a:rPr>
              <a:t>https://github.com/etezare/Car-Rental</a:t>
            </a:r>
            <a:endParaRPr lang="it-IT" dirty="0"/>
          </a:p>
          <a:p>
            <a:endParaRPr lang="it-IT"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u="sng" dirty="0">
                <a:latin typeface="Times New Roman" panose="02020503050405090304" pitchFamily="18" charset="0"/>
                <a:cs typeface="Times New Roman" panose="02020503050405090304" pitchFamily="18" charset="0"/>
              </a:rPr>
              <a:t>Key Abstractions</a:t>
            </a:r>
            <a:br>
              <a:rPr lang="en-US" dirty="0">
                <a:latin typeface="Times New Roman" panose="02020503050405090304" pitchFamily="18" charset="0"/>
                <a:cs typeface="Times New Roman" panose="02020503050405090304" pitchFamily="18" charset="0"/>
              </a:rPr>
            </a:br>
            <a:endParaRPr lang="en-US" dirty="0">
              <a:latin typeface="Times New Roman" panose="02020503050405090304" pitchFamily="18" charset="0"/>
              <a:cs typeface="Times New Roman" panose="02020503050405090304" pitchFamily="18" charset="0"/>
            </a:endParaRPr>
          </a:p>
        </p:txBody>
      </p:sp>
      <p:sp>
        <p:nvSpPr>
          <p:cNvPr id="3" name="Content Placeholder 2"/>
          <p:cNvSpPr>
            <a:spLocks noGrp="1"/>
          </p:cNvSpPr>
          <p:nvPr>
            <p:ph idx="1"/>
          </p:nvPr>
        </p:nvSpPr>
        <p:spPr>
          <a:xfrm>
            <a:off x="1522413" y="1904999"/>
            <a:ext cx="9134391" cy="4572001"/>
          </a:xfrm>
        </p:spPr>
        <p:txBody>
          <a:bodyPr>
            <a:noAutofit/>
          </a:bodyPr>
          <a:lstStyle/>
          <a:p>
            <a:pPr lvl="0"/>
            <a:r>
              <a:rPr lang="en-US" sz="1800" dirty="0">
                <a:latin typeface="Times New Roman" panose="02020503050405090304" pitchFamily="18" charset="0"/>
                <a:cs typeface="Times New Roman" panose="02020503050405090304" pitchFamily="18" charset="0"/>
              </a:rPr>
              <a:t>Vehicle </a:t>
            </a:r>
          </a:p>
          <a:p>
            <a:pPr lvl="0"/>
            <a:r>
              <a:rPr lang="en-US" sz="1800" dirty="0">
                <a:latin typeface="Times New Roman" panose="02020503050405090304" pitchFamily="18" charset="0"/>
                <a:cs typeface="Times New Roman" panose="02020503050405090304" pitchFamily="18" charset="0"/>
              </a:rPr>
              <a:t>Staff </a:t>
            </a:r>
          </a:p>
          <a:p>
            <a:pPr lvl="0"/>
            <a:r>
              <a:rPr lang="en-US" sz="1800" dirty="0">
                <a:latin typeface="Times New Roman" panose="02020503050405090304" pitchFamily="18" charset="0"/>
                <a:cs typeface="Times New Roman" panose="02020503050405090304" pitchFamily="18" charset="0"/>
              </a:rPr>
              <a:t>Customer</a:t>
            </a:r>
          </a:p>
          <a:p>
            <a:pPr lvl="0"/>
            <a:r>
              <a:rPr lang="en-US" sz="1800" dirty="0">
                <a:latin typeface="Times New Roman" panose="02020503050405090304" pitchFamily="18" charset="0"/>
                <a:cs typeface="Times New Roman" panose="02020503050405090304" pitchFamily="18" charset="0"/>
              </a:rPr>
              <a:t>Booking</a:t>
            </a:r>
          </a:p>
          <a:p>
            <a:pPr lvl="0"/>
            <a:r>
              <a:rPr lang="en-US" sz="1800" dirty="0">
                <a:latin typeface="Times New Roman" panose="02020503050405090304" pitchFamily="18" charset="0"/>
                <a:cs typeface="Times New Roman" panose="02020503050405090304" pitchFamily="18" charset="0"/>
              </a:rPr>
              <a:t>Address</a:t>
            </a:r>
          </a:p>
          <a:p>
            <a:pPr lvl="0"/>
            <a:r>
              <a:rPr lang="en-US" sz="1800" dirty="0">
                <a:latin typeface="Times New Roman" panose="02020503050405090304" pitchFamily="18" charset="0"/>
                <a:cs typeface="Times New Roman" panose="02020503050405090304" pitchFamily="18" charset="0"/>
              </a:rPr>
              <a:t>Payment</a:t>
            </a:r>
          </a:p>
          <a:p>
            <a:pPr lvl="0"/>
            <a:r>
              <a:rPr lang="en-US" sz="1800" dirty="0">
                <a:latin typeface="Times New Roman" panose="02020503050405090304" pitchFamily="18" charset="0"/>
                <a:cs typeface="Times New Roman" panose="02020503050405090304" pitchFamily="18" charset="0"/>
              </a:rPr>
              <a:t>Category </a:t>
            </a:r>
          </a:p>
          <a:p>
            <a:pPr lvl="0"/>
            <a:r>
              <a:rPr lang="en-US" sz="1800" dirty="0">
                <a:latin typeface="Times New Roman" panose="02020503050405090304" pitchFamily="18" charset="0"/>
                <a:cs typeface="Times New Roman" panose="02020503050405090304" pitchFamily="18" charset="0"/>
              </a:rPr>
              <a:t>Credential</a:t>
            </a:r>
          </a:p>
          <a:p>
            <a:pPr lvl="0"/>
            <a:r>
              <a:rPr lang="en-US" sz="1800" dirty="0">
                <a:latin typeface="Times New Roman" panose="02020503050405090304" pitchFamily="18" charset="0"/>
                <a:cs typeface="Times New Roman" panose="02020503050405090304" pitchFamily="18" charset="0"/>
              </a:rPr>
              <a:t>Role</a:t>
            </a:r>
          </a:p>
          <a:p>
            <a:pPr lvl="0"/>
            <a:r>
              <a:rPr lang="en-US" sz="1800" dirty="0">
                <a:latin typeface="Times New Roman" panose="02020503050405090304" pitchFamily="18" charset="0"/>
                <a:cs typeface="Times New Roman" panose="02020503050405090304" pitchFamily="18" charset="0"/>
              </a:rPr>
              <a:t>Address</a:t>
            </a:r>
          </a:p>
          <a:p>
            <a:endParaRPr lang="en-US" sz="1800" dirty="0">
              <a:latin typeface="Times New Roman" panose="02020503050405090304" pitchFamily="18" charset="0"/>
              <a:cs typeface="Times New Roman" panose="0202050305040509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u="sng" dirty="0">
                <a:latin typeface="Times New Roman" panose="02020503050405090304" pitchFamily="18" charset="0"/>
                <a:cs typeface="Times New Roman" panose="02020503050405090304" pitchFamily="18" charset="0"/>
              </a:rPr>
              <a:t>4. Use Case Designs</a:t>
            </a:r>
          </a:p>
        </p:txBody>
      </p:sp>
      <p:sp>
        <p:nvSpPr>
          <p:cNvPr id="3" name="Content Placeholder 2"/>
          <p:cNvSpPr>
            <a:spLocks noGrp="1"/>
          </p:cNvSpPr>
          <p:nvPr>
            <p:ph idx="1"/>
          </p:nvPr>
        </p:nvSpPr>
        <p:spPr>
          <a:xfrm>
            <a:off x="1522413" y="2362199"/>
            <a:ext cx="9134391" cy="4114801"/>
          </a:xfrm>
        </p:spPr>
        <p:txBody>
          <a:bodyPr>
            <a:normAutofit/>
          </a:bodyPr>
          <a:lstStyle/>
          <a:p>
            <a:r>
              <a:rPr lang="en-US" dirty="0">
                <a:latin typeface="Times New Roman" panose="02020503050405090304" pitchFamily="18" charset="0"/>
                <a:cs typeface="Times New Roman" panose="02020503050405090304" pitchFamily="18" charset="0"/>
              </a:rPr>
              <a:t>Content</a:t>
            </a:r>
          </a:p>
          <a:p>
            <a:pPr lvl="1"/>
            <a:r>
              <a:rPr lang="en-US" sz="2400" dirty="0">
                <a:latin typeface="Times New Roman" panose="02020503050405090304" pitchFamily="18" charset="0"/>
                <a:cs typeface="Times New Roman" panose="02020503050405090304" pitchFamily="18" charset="0"/>
              </a:rPr>
              <a:t>Sequence Diagram</a:t>
            </a:r>
          </a:p>
          <a:p>
            <a:pPr lvl="2"/>
            <a:r>
              <a:rPr lang="en-US" sz="2200" dirty="0">
                <a:latin typeface="Times New Roman" panose="02020503050405090304" pitchFamily="18" charset="0"/>
                <a:cs typeface="Times New Roman" panose="02020503050405090304" pitchFamily="18" charset="0"/>
              </a:rPr>
              <a:t>Register a Car : Use Case Sequence Diagram</a:t>
            </a:r>
          </a:p>
          <a:p>
            <a:pPr lvl="2"/>
            <a:r>
              <a:rPr lang="en-US" sz="2200" dirty="0">
                <a:latin typeface="Times New Roman" panose="02020503050405090304" pitchFamily="18" charset="0"/>
                <a:cs typeface="Times New Roman" panose="02020503050405090304" pitchFamily="18" charset="0"/>
              </a:rPr>
              <a:t>Booking a Car: Use Case Sequence Diagram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2803" y="-381000"/>
            <a:ext cx="9144001" cy="1371600"/>
          </a:xfrm>
        </p:spPr>
        <p:txBody>
          <a:bodyPr>
            <a:normAutofit/>
          </a:bodyPr>
          <a:lstStyle/>
          <a:p>
            <a:pPr algn="ctr"/>
            <a:r>
              <a:rPr lang="en-US" u="sng" dirty="0">
                <a:latin typeface="Times New Roman" panose="02020503050405090304" pitchFamily="18" charset="0"/>
                <a:cs typeface="Times New Roman" panose="02020503050405090304" pitchFamily="18" charset="0"/>
              </a:rPr>
              <a:t>Register a Car: Use Case Sequence Diagram</a:t>
            </a:r>
          </a:p>
        </p:txBody>
      </p:sp>
      <p:sp>
        <p:nvSpPr>
          <p:cNvPr id="6" name="Content Placeholder 5"/>
          <p:cNvSpPr>
            <a:spLocks noGrp="1"/>
          </p:cNvSpPr>
          <p:nvPr>
            <p:ph idx="1"/>
          </p:nvPr>
        </p:nvSpPr>
        <p:spPr>
          <a:xfrm>
            <a:off x="1522413" y="1904999"/>
            <a:ext cx="9134391" cy="4648201"/>
          </a:xfrm>
        </p:spPr>
        <p:txBody>
          <a:bodyPr/>
          <a:lstStyle/>
          <a:p>
            <a:pPr marL="0" indent="0">
              <a:buNone/>
            </a:pPr>
            <a:r>
              <a:rPr lang="en-US" dirty="0"/>
              <a:t> </a:t>
            </a:r>
          </a:p>
          <a:p>
            <a:endParaRPr lang="en-US" dirty="0"/>
          </a:p>
        </p:txBody>
      </p:sp>
      <p:pic>
        <p:nvPicPr>
          <p:cNvPr id="9" name="Picture 8" descr="A screenshot of a cell phone&#10;&#10;Description automatically generated">
            <a:extLst>
              <a:ext uri="{FF2B5EF4-FFF2-40B4-BE49-F238E27FC236}">
                <a16:creationId xmlns:a16="http://schemas.microsoft.com/office/drawing/2014/main" id="{7EFFFEAD-EAF0-154B-AFF2-469515A49E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604" y="1219200"/>
            <a:ext cx="10943617" cy="5334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1" y="152400"/>
            <a:ext cx="9144001" cy="1371600"/>
          </a:xfrm>
        </p:spPr>
        <p:txBody>
          <a:bodyPr/>
          <a:lstStyle/>
          <a:p>
            <a:pPr algn="ctr"/>
            <a:r>
              <a:rPr lang="en-US" u="sng" dirty="0">
                <a:latin typeface="Times New Roman" panose="02020503050405090304" pitchFamily="18" charset="0"/>
                <a:cs typeface="Times New Roman" panose="02020503050405090304" pitchFamily="18" charset="0"/>
              </a:rPr>
              <a:t>Booking a Car: Use Case Sequence Diagram</a:t>
            </a:r>
          </a:p>
        </p:txBody>
      </p:sp>
      <p:pic>
        <p:nvPicPr>
          <p:cNvPr id="7" name="Content Placeholder 6" descr="A screenshot of a computer&#10;&#10;Description automatically generated">
            <a:extLst>
              <a:ext uri="{FF2B5EF4-FFF2-40B4-BE49-F238E27FC236}">
                <a16:creationId xmlns:a16="http://schemas.microsoft.com/office/drawing/2014/main" id="{8F61439F-D0B4-454C-AA53-E6887705B9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7612" y="1676400"/>
            <a:ext cx="9448800" cy="4648200"/>
          </a:xfr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511" y="-304800"/>
            <a:ext cx="9144001" cy="1371600"/>
          </a:xfrm>
        </p:spPr>
        <p:txBody>
          <a:bodyPr>
            <a:normAutofit/>
          </a:bodyPr>
          <a:lstStyle/>
          <a:p>
            <a:pPr algn="ctr"/>
            <a:r>
              <a:rPr lang="en-US" sz="2800" u="sng" dirty="0">
                <a:latin typeface="Times New Roman" panose="02020503050405090304" pitchFamily="18" charset="0"/>
                <a:cs typeface="Times New Roman" panose="02020503050405090304" pitchFamily="18" charset="0"/>
              </a:rPr>
              <a:t>E-R Diagram</a:t>
            </a:r>
          </a:p>
        </p:txBody>
      </p:sp>
      <p:pic>
        <p:nvPicPr>
          <p:cNvPr id="7" name="Content Placeholder 6" descr="A screenshot of a map&#10;&#10;Description automatically generated">
            <a:extLst>
              <a:ext uri="{FF2B5EF4-FFF2-40B4-BE49-F238E27FC236}">
                <a16:creationId xmlns:a16="http://schemas.microsoft.com/office/drawing/2014/main" id="{90CADAC1-E1A0-384F-92E2-D01F5F4943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2412" y="1219200"/>
            <a:ext cx="8686800" cy="5029200"/>
          </a:xfr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49702-B9E4-F242-B70A-77A5A4696396}"/>
              </a:ext>
            </a:extLst>
          </p:cNvPr>
          <p:cNvSpPr>
            <a:spLocks noGrp="1"/>
          </p:cNvSpPr>
          <p:nvPr>
            <p:ph type="title"/>
          </p:nvPr>
        </p:nvSpPr>
        <p:spPr>
          <a:xfrm>
            <a:off x="1370012" y="-685800"/>
            <a:ext cx="9144001" cy="1371600"/>
          </a:xfrm>
        </p:spPr>
        <p:txBody>
          <a:bodyPr/>
          <a:lstStyle/>
          <a:p>
            <a:pPr algn="ctr"/>
            <a:r>
              <a:rPr lang="en-US" u="sng" dirty="0">
                <a:latin typeface="Times New Roman" panose="02020603050405020304" pitchFamily="18" charset="0"/>
                <a:cs typeface="Times New Roman" panose="02020603050405020304" pitchFamily="18" charset="0"/>
              </a:rPr>
              <a:t>Static Model: Main Class Diagram</a:t>
            </a:r>
          </a:p>
        </p:txBody>
      </p:sp>
      <p:pic>
        <p:nvPicPr>
          <p:cNvPr id="5" name="Content Placeholder 4" descr="A screenshot of a cell phone&#10;&#10;Description automatically generated">
            <a:extLst>
              <a:ext uri="{FF2B5EF4-FFF2-40B4-BE49-F238E27FC236}">
                <a16:creationId xmlns:a16="http://schemas.microsoft.com/office/drawing/2014/main" id="{94693164-1576-B446-B294-65E3C067356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4212" y="714375"/>
            <a:ext cx="10820400" cy="5867400"/>
          </a:xfrm>
        </p:spPr>
      </p:pic>
    </p:spTree>
    <p:extLst>
      <p:ext uri="{BB962C8B-B14F-4D97-AF65-F5344CB8AC3E}">
        <p14:creationId xmlns:p14="http://schemas.microsoft.com/office/powerpoint/2010/main" val="1998826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picture containing drawing&#10;&#10;Description automatically generated"/>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52812" y="1435100"/>
            <a:ext cx="5283200" cy="3987800"/>
          </a:xfr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12803" y="-685800"/>
            <a:ext cx="9144001" cy="1371600"/>
          </a:xfrm>
        </p:spPr>
        <p:txBody>
          <a:bodyPr/>
          <a:lstStyle/>
          <a:p>
            <a:pPr algn="ctr"/>
            <a:r>
              <a:rPr lang="en-US" u="sng" dirty="0">
                <a:latin typeface="Times New Roman" panose="02020503050405090304" pitchFamily="18" charset="0"/>
                <a:cs typeface="Times New Roman" panose="02020503050405090304" pitchFamily="18" charset="0"/>
              </a:rPr>
              <a:t>Title and Content Layout</a:t>
            </a:r>
          </a:p>
        </p:txBody>
      </p:sp>
      <p:sp>
        <p:nvSpPr>
          <p:cNvPr id="14" name="Content Placeholder 13"/>
          <p:cNvSpPr>
            <a:spLocks noGrp="1"/>
          </p:cNvSpPr>
          <p:nvPr>
            <p:ph idx="1"/>
          </p:nvPr>
        </p:nvSpPr>
        <p:spPr>
          <a:xfrm>
            <a:off x="1522413" y="1143000"/>
            <a:ext cx="9134391" cy="5715000"/>
          </a:xfrm>
        </p:spPr>
        <p:txBody>
          <a:bodyPr>
            <a:normAutofit lnSpcReduction="10000"/>
          </a:bodyPr>
          <a:lstStyle/>
          <a:p>
            <a:pPr marL="514350" indent="-514350">
              <a:buFont typeface="+mj-lt"/>
              <a:buAutoNum type="arabicPeriod"/>
            </a:pPr>
            <a:r>
              <a:rPr lang="en-US" sz="2800" dirty="0">
                <a:latin typeface="Times New Roman" panose="02020503050405090304" pitchFamily="18" charset="0"/>
                <a:cs typeface="Times New Roman" panose="02020503050405090304" pitchFamily="18" charset="0"/>
              </a:rPr>
              <a:t>Vision Document</a:t>
            </a:r>
          </a:p>
          <a:p>
            <a:pPr marL="753745" lvl="1" indent="-514350"/>
            <a:r>
              <a:rPr lang="en-US" sz="2400" dirty="0">
                <a:latin typeface="Times New Roman" panose="02020503050405090304" pitchFamily="18" charset="0"/>
                <a:cs typeface="Times New Roman" panose="02020503050405090304" pitchFamily="18" charset="0"/>
              </a:rPr>
              <a:t>Introduction </a:t>
            </a:r>
          </a:p>
          <a:p>
            <a:pPr marL="753745" lvl="1" indent="-514350"/>
            <a:r>
              <a:rPr lang="en-US" sz="2400" dirty="0">
                <a:latin typeface="Times New Roman" panose="02020503050405090304" pitchFamily="18" charset="0"/>
                <a:cs typeface="Times New Roman" panose="02020503050405090304" pitchFamily="18" charset="0"/>
              </a:rPr>
              <a:t>Problem Statement</a:t>
            </a:r>
          </a:p>
          <a:p>
            <a:pPr marL="514350" indent="-514350">
              <a:buFont typeface="+mj-lt"/>
              <a:buAutoNum type="arabicPeriod"/>
            </a:pPr>
            <a:r>
              <a:rPr lang="en-US" sz="2800" dirty="0">
                <a:latin typeface="Times New Roman" panose="02020503050405090304" pitchFamily="18" charset="0"/>
                <a:cs typeface="Times New Roman" panose="02020503050405090304" pitchFamily="18" charset="0"/>
              </a:rPr>
              <a:t>Software Requirements Specification</a:t>
            </a:r>
          </a:p>
          <a:p>
            <a:pPr lvl="1"/>
            <a:r>
              <a:rPr lang="en-US" sz="2400" dirty="0">
                <a:latin typeface="Times New Roman" panose="02020503050405090304" pitchFamily="18" charset="0"/>
                <a:cs typeface="Times New Roman" panose="02020503050405090304" pitchFamily="18" charset="0"/>
              </a:rPr>
              <a:t>Use Case Model</a:t>
            </a:r>
          </a:p>
          <a:p>
            <a:pPr marL="514350" indent="-514350">
              <a:buFont typeface="+mj-lt"/>
              <a:buAutoNum type="arabicPeriod"/>
            </a:pPr>
            <a:r>
              <a:rPr lang="en-US" sz="2800" dirty="0">
                <a:latin typeface="Times New Roman" panose="02020503050405090304" pitchFamily="18" charset="0"/>
                <a:cs typeface="Times New Roman" panose="02020503050405090304" pitchFamily="18" charset="0"/>
              </a:rPr>
              <a:t>System Architecture Analysis</a:t>
            </a:r>
            <a:endParaRPr lang="en-US" dirty="0">
              <a:latin typeface="Times New Roman" panose="02020503050405090304" pitchFamily="18" charset="0"/>
              <a:cs typeface="Times New Roman" panose="02020503050405090304" pitchFamily="18" charset="0"/>
            </a:endParaRPr>
          </a:p>
          <a:p>
            <a:pPr lvl="1"/>
            <a:r>
              <a:rPr lang="en-US" sz="2400" dirty="0">
                <a:latin typeface="Times New Roman" panose="02020503050405090304" pitchFamily="18" charset="0"/>
                <a:cs typeface="Times New Roman" panose="02020503050405090304" pitchFamily="18" charset="0"/>
              </a:rPr>
              <a:t>System Architecture Analysis Diagram</a:t>
            </a:r>
          </a:p>
          <a:p>
            <a:pPr lvl="1"/>
            <a:r>
              <a:rPr lang="en-US" sz="2400" dirty="0">
                <a:latin typeface="Times New Roman" panose="02020503050405090304" pitchFamily="18" charset="0"/>
                <a:cs typeface="Times New Roman" panose="02020503050405090304" pitchFamily="18" charset="0"/>
              </a:rPr>
              <a:t>Key Abstractions</a:t>
            </a:r>
          </a:p>
          <a:p>
            <a:pPr marL="514350" indent="-514350">
              <a:buFont typeface="+mj-lt"/>
              <a:buAutoNum type="arabicPeriod"/>
            </a:pPr>
            <a:r>
              <a:rPr lang="en-US" sz="2800" dirty="0">
                <a:latin typeface="Times New Roman" panose="02020503050405090304" pitchFamily="18" charset="0"/>
                <a:cs typeface="Times New Roman" panose="02020503050405090304" pitchFamily="18" charset="0"/>
              </a:rPr>
              <a:t>Use Case Designs</a:t>
            </a:r>
            <a:endParaRPr lang="en-US" dirty="0">
              <a:latin typeface="Times New Roman" panose="02020503050405090304" pitchFamily="18" charset="0"/>
              <a:cs typeface="Times New Roman" panose="02020503050405090304" pitchFamily="18" charset="0"/>
            </a:endParaRPr>
          </a:p>
          <a:p>
            <a:pPr lvl="1"/>
            <a:r>
              <a:rPr lang="en-US" sz="2400" dirty="0">
                <a:latin typeface="Times New Roman" panose="02020503050405090304" pitchFamily="18" charset="0"/>
                <a:cs typeface="Times New Roman" panose="02020503050405090304" pitchFamily="18" charset="0"/>
              </a:rPr>
              <a:t>Sequence Diagram</a:t>
            </a:r>
          </a:p>
          <a:p>
            <a:pPr lvl="1"/>
            <a:r>
              <a:rPr lang="en-US" sz="2400" dirty="0">
                <a:latin typeface="Times New Roman" panose="02020503050405090304" pitchFamily="18" charset="0"/>
                <a:cs typeface="Times New Roman" panose="02020503050405090304" pitchFamily="18" charset="0"/>
              </a:rPr>
              <a:t>E-R Diagram</a:t>
            </a:r>
          </a:p>
          <a:p>
            <a:pPr lvl="1"/>
            <a:r>
              <a:rPr lang="en-US" sz="2400" dirty="0">
                <a:latin typeface="Times New Roman" panose="02020503050405090304" pitchFamily="18" charset="0"/>
                <a:cs typeface="Times New Roman" panose="02020503050405090304" pitchFamily="18" charset="0"/>
              </a:rPr>
              <a:t>Class Diagram</a:t>
            </a:r>
          </a:p>
          <a:p>
            <a:pPr marL="514350" indent="-514350">
              <a:buFont typeface="+mj-lt"/>
              <a:buAutoNum type="arabicPeriod"/>
            </a:pPr>
            <a:endParaRPr lang="en-US" sz="2800" dirty="0">
              <a:latin typeface="Times New Roman" panose="02020503050405090304" pitchFamily="18" charset="0"/>
              <a:cs typeface="Times New Roman" panose="0202050305040509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u="sng" dirty="0">
                <a:latin typeface="Times New Roman" panose="02020503050405090304" pitchFamily="18" charset="0"/>
                <a:cs typeface="Times New Roman" panose="02020503050405090304" pitchFamily="18" charset="0"/>
              </a:rPr>
              <a:t>1. Vision Document</a:t>
            </a:r>
          </a:p>
        </p:txBody>
      </p:sp>
      <p:sp>
        <p:nvSpPr>
          <p:cNvPr id="3" name="Content Placeholder 2"/>
          <p:cNvSpPr>
            <a:spLocks noGrp="1"/>
          </p:cNvSpPr>
          <p:nvPr>
            <p:ph idx="1"/>
          </p:nvPr>
        </p:nvSpPr>
        <p:spPr>
          <a:xfrm>
            <a:off x="1532023" y="2209800"/>
            <a:ext cx="9134391" cy="4114801"/>
          </a:xfrm>
        </p:spPr>
        <p:txBody>
          <a:bodyPr>
            <a:normAutofit/>
          </a:bodyPr>
          <a:lstStyle/>
          <a:p>
            <a:r>
              <a:rPr lang="en-US" sz="2800" dirty="0">
                <a:latin typeface="Times New Roman" panose="02020503050405090304" pitchFamily="18" charset="0"/>
                <a:cs typeface="Times New Roman" panose="02020503050405090304" pitchFamily="18" charset="0"/>
              </a:rPr>
              <a:t>Contents</a:t>
            </a:r>
          </a:p>
          <a:p>
            <a:pPr marL="753745" lvl="1" indent="-514350"/>
            <a:r>
              <a:rPr lang="en-US" sz="2800" dirty="0">
                <a:latin typeface="Times New Roman" panose="02020503050405090304" pitchFamily="18" charset="0"/>
                <a:cs typeface="Times New Roman" panose="02020503050405090304" pitchFamily="18" charset="0"/>
              </a:rPr>
              <a:t>Introduction </a:t>
            </a:r>
          </a:p>
          <a:p>
            <a:pPr marL="753745" lvl="1" indent="-514350"/>
            <a:r>
              <a:rPr lang="en-US" sz="2800" dirty="0">
                <a:latin typeface="Times New Roman" panose="02020503050405090304" pitchFamily="18" charset="0"/>
                <a:cs typeface="Times New Roman" panose="02020503050405090304" pitchFamily="18" charset="0"/>
              </a:rPr>
              <a:t>Problem Statement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1" y="-152401"/>
            <a:ext cx="9144001" cy="1371600"/>
          </a:xfrm>
        </p:spPr>
        <p:txBody>
          <a:bodyPr>
            <a:normAutofit/>
          </a:bodyPr>
          <a:lstStyle/>
          <a:p>
            <a:pPr algn="ctr"/>
            <a:r>
              <a:rPr lang="en-US" sz="2800" u="sng" dirty="0">
                <a:latin typeface="Times New Roman" panose="02020503050405090304" pitchFamily="18" charset="0"/>
                <a:cs typeface="Times New Roman" panose="02020503050405090304" pitchFamily="18" charset="0"/>
              </a:rPr>
              <a:t>Introduction</a:t>
            </a:r>
          </a:p>
        </p:txBody>
      </p:sp>
      <p:sp>
        <p:nvSpPr>
          <p:cNvPr id="3" name="Content Placeholder 2"/>
          <p:cNvSpPr>
            <a:spLocks noGrp="1"/>
          </p:cNvSpPr>
          <p:nvPr>
            <p:ph idx="1"/>
          </p:nvPr>
        </p:nvSpPr>
        <p:spPr>
          <a:xfrm>
            <a:off x="1532021" y="1524000"/>
            <a:ext cx="9134391" cy="4953000"/>
          </a:xfrm>
        </p:spPr>
        <p:txBody>
          <a:bodyPr>
            <a:noAutofit/>
          </a:bodyPr>
          <a:lstStyle/>
          <a:p>
            <a:pPr marL="0" indent="0">
              <a:buNone/>
            </a:pPr>
            <a:r>
              <a:rPr lang="en-US" sz="1600" dirty="0">
                <a:latin typeface="Times New Roman" panose="02020503050405090304" pitchFamily="18" charset="0"/>
                <a:cs typeface="Times New Roman" panose="02020503050405090304" pitchFamily="18" charset="0"/>
              </a:rPr>
              <a:t>Renting a car is a convenient option for anyone who needs a temporary vehicle for a vacation, special event, business outing or during a period when you’re in between cars. Although the process of renting a car might vary from one location or company to the next, a few standard rules apply.</a:t>
            </a:r>
          </a:p>
          <a:p>
            <a:pPr marL="0" indent="0">
              <a:buNone/>
            </a:pPr>
            <a:r>
              <a:rPr lang="en-US" sz="1600" dirty="0">
                <a:latin typeface="Times New Roman" panose="02020503050405090304" pitchFamily="18" charset="0"/>
                <a:cs typeface="Times New Roman" panose="02020503050405090304" pitchFamily="18" charset="0"/>
              </a:rPr>
              <a:t>Renting a car is usually as easy as contacting a rental car company and answering a few questions about your needs and your budget. The first factor the company is going to consider is when you need the car, and for how long. It will then research what it has available during that time period. Based on your budget, you’ll then be able to select which car you’d like. </a:t>
            </a:r>
          </a:p>
          <a:p>
            <a:pPr marL="0" indent="0">
              <a:buNone/>
            </a:pPr>
            <a:r>
              <a:rPr lang="en-US" sz="1600" dirty="0">
                <a:latin typeface="Times New Roman" panose="02020503050405090304" pitchFamily="18" charset="0"/>
                <a:cs typeface="Times New Roman" panose="02020503050405090304" pitchFamily="18" charset="0"/>
              </a:rPr>
              <a:t>Most rental agencies will let you do all of this online, which means you can just pick up the car on the day you need it. You can usually return your rental vehicle at any franchise of the same company, which means you can </a:t>
            </a:r>
            <a:r>
              <a:rPr lang="en-US" sz="1600" u="sng" dirty="0">
                <a:latin typeface="Times New Roman" panose="02020503050405090304" pitchFamily="18" charset="0"/>
                <a:cs typeface="Times New Roman" panose="02020503050405090304" pitchFamily="18" charset="0"/>
                <a:hlinkClick r:id="rId2"/>
              </a:rPr>
              <a:t>drop it off</a:t>
            </a:r>
            <a:r>
              <a:rPr lang="en-US" sz="1600" u="sng" dirty="0">
                <a:latin typeface="Times New Roman" panose="02020503050405090304" pitchFamily="18" charset="0"/>
                <a:cs typeface="Times New Roman" panose="02020503050405090304" pitchFamily="18" charset="0"/>
              </a:rPr>
              <a:t> </a:t>
            </a:r>
            <a:r>
              <a:rPr lang="en-US" sz="1600" dirty="0">
                <a:latin typeface="Times New Roman" panose="02020503050405090304" pitchFamily="18" charset="0"/>
                <a:cs typeface="Times New Roman" panose="02020503050405090304" pitchFamily="18" charset="0"/>
              </a:rPr>
              <a:t>at your arrival destination if that is more convenient for you.</a:t>
            </a:r>
          </a:p>
          <a:p>
            <a:pPr marL="0" indent="0">
              <a:buNone/>
            </a:pPr>
            <a:r>
              <a:rPr lang="en-US" sz="1600" dirty="0">
                <a:latin typeface="Times New Roman" panose="02020503050405090304" pitchFamily="18" charset="0"/>
                <a:cs typeface="Times New Roman" panose="02020503050405090304" pitchFamily="18" charset="0"/>
              </a:rPr>
              <a:t>When you go to pick up your car, be ready to show proof of address, your driver's license, insurance policy, a valid telephone number and/or email address, and a valid credit or debit card. Most rental agencies will not accept cash as a form of payment because they use your credit or debit card to bill you for any liabilities you face in the event that you damage the vehicle.</a:t>
            </a:r>
          </a:p>
          <a:p>
            <a:pPr marL="0" indent="0">
              <a:buNone/>
            </a:pPr>
            <a:r>
              <a:rPr lang="en-US" sz="1600" dirty="0">
                <a:latin typeface="Times New Roman" panose="02020503050405090304" pitchFamily="18" charset="0"/>
                <a:cs typeface="Times New Roman" panose="02020503050405090304" pitchFamily="18" charset="0"/>
              </a:rPr>
              <a:t>Also, be sure to check your rental agreement to see how many miles you are allowed to travel in your rental car without facing an additional fee. If you go over your </a:t>
            </a:r>
            <a:r>
              <a:rPr lang="en-US" sz="1600" u="sng" dirty="0">
                <a:latin typeface="Times New Roman" panose="02020503050405090304" pitchFamily="18" charset="0"/>
                <a:cs typeface="Times New Roman" panose="02020503050405090304" pitchFamily="18" charset="0"/>
                <a:hlinkClick r:id="rId3"/>
              </a:rPr>
              <a:t>mileage restrictions</a:t>
            </a:r>
            <a:r>
              <a:rPr lang="en-US" sz="1600" dirty="0">
                <a:latin typeface="Times New Roman" panose="02020503050405090304" pitchFamily="18" charset="0"/>
                <a:cs typeface="Times New Roman" panose="02020503050405090304" pitchFamily="18" charset="0"/>
              </a:rPr>
              <a:t>, you may be forced to pay for a higher mileage limit, or you may even be charged for each additional mileage you use. You could also be charged for going out of state, so be sure to check with your rental agency before leaving town.</a:t>
            </a:r>
          </a:p>
          <a:p>
            <a:endParaRPr lang="en-US" sz="1600" dirty="0">
              <a:latin typeface="Times New Roman" panose="02020503050405090304" pitchFamily="18" charset="0"/>
              <a:cs typeface="Times New Roman" panose="0202050305040509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1" y="228600"/>
            <a:ext cx="9144001" cy="1371600"/>
          </a:xfrm>
        </p:spPr>
        <p:txBody>
          <a:bodyPr/>
          <a:lstStyle/>
          <a:p>
            <a:pPr algn="ctr"/>
            <a:r>
              <a:rPr lang="en-US" u="sng" dirty="0">
                <a:latin typeface="Times New Roman" panose="02020503050405090304" pitchFamily="18" charset="0"/>
                <a:cs typeface="Times New Roman" panose="02020503050405090304" pitchFamily="18" charset="0"/>
              </a:rPr>
              <a:t>Problem Statement</a:t>
            </a:r>
          </a:p>
        </p:txBody>
      </p:sp>
      <p:pic>
        <p:nvPicPr>
          <p:cNvPr id="6" name="Content Placeholder 5" descr="A screenshot of a cell phone&#10;&#10;Description automatically generated"/>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2102643" y="1905000"/>
            <a:ext cx="7983538" cy="3810000"/>
          </a:xfr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00329" y="152400"/>
            <a:ext cx="9144001" cy="1371600"/>
          </a:xfrm>
        </p:spPr>
        <p:txBody>
          <a:bodyPr/>
          <a:lstStyle/>
          <a:p>
            <a:pPr algn="ctr"/>
            <a:r>
              <a:rPr lang="en-US" u="sng" dirty="0">
                <a:latin typeface="Times New Roman" panose="02020503050405090304" pitchFamily="18" charset="0"/>
                <a:cs typeface="Times New Roman" panose="02020503050405090304" pitchFamily="18" charset="0"/>
              </a:rPr>
              <a:t>2. Software Requirements Specification</a:t>
            </a:r>
          </a:p>
        </p:txBody>
      </p:sp>
      <p:sp>
        <p:nvSpPr>
          <p:cNvPr id="4" name="Content Placeholder 3"/>
          <p:cNvSpPr>
            <a:spLocks noGrp="1"/>
          </p:cNvSpPr>
          <p:nvPr>
            <p:ph idx="1"/>
          </p:nvPr>
        </p:nvSpPr>
        <p:spPr>
          <a:xfrm>
            <a:off x="1527216" y="2438400"/>
            <a:ext cx="9134391" cy="4114801"/>
          </a:xfrm>
        </p:spPr>
        <p:txBody>
          <a:bodyPr>
            <a:normAutofit/>
          </a:bodyPr>
          <a:lstStyle/>
          <a:p>
            <a:r>
              <a:rPr lang="en-US" sz="2800" dirty="0">
                <a:latin typeface="Times New Roman" panose="02020503050405090304" pitchFamily="18" charset="0"/>
                <a:cs typeface="Times New Roman" panose="02020503050405090304" pitchFamily="18" charset="0"/>
              </a:rPr>
              <a:t>Content</a:t>
            </a:r>
          </a:p>
          <a:p>
            <a:pPr lvl="1"/>
            <a:r>
              <a:rPr lang="en-US" sz="2800" dirty="0">
                <a:latin typeface="Times New Roman" panose="02020503050405090304" pitchFamily="18" charset="0"/>
                <a:cs typeface="Times New Roman" panose="02020503050405090304" pitchFamily="18" charset="0"/>
              </a:rPr>
              <a:t>Use Case Model</a:t>
            </a:r>
          </a:p>
          <a:p>
            <a:pPr lvl="2"/>
            <a:r>
              <a:rPr lang="en-US" sz="2600" dirty="0">
                <a:latin typeface="Times New Roman" panose="02020503050405090304" pitchFamily="18" charset="0"/>
                <a:cs typeface="Times New Roman" panose="02020503050405090304" pitchFamily="18" charset="0"/>
              </a:rPr>
              <a:t>Use Case Diagram</a:t>
            </a:r>
          </a:p>
          <a:p>
            <a:pPr marL="231775" lvl="1" indent="0">
              <a:buNone/>
            </a:pPr>
            <a:endParaRPr lang="en-US" sz="2800" dirty="0">
              <a:latin typeface="Times New Roman" panose="02020503050405090304" pitchFamily="18" charset="0"/>
              <a:cs typeface="Times New Roman" panose="02020503050405090304" pitchFamily="18" charset="0"/>
            </a:endParaRPr>
          </a:p>
          <a:p>
            <a:endParaRPr lang="en-US" sz="2800" dirty="0">
              <a:latin typeface="Times New Roman" panose="02020503050405090304" pitchFamily="18" charset="0"/>
              <a:cs typeface="Times New Roman" panose="02020503050405090304" pitchFamily="18" charset="0"/>
            </a:endParaRPr>
          </a:p>
          <a:p>
            <a:endParaRPr lang="en-US" sz="2800" dirty="0">
              <a:latin typeface="Times New Roman" panose="02020503050405090304" pitchFamily="18" charset="0"/>
              <a:cs typeface="Times New Roman" panose="0202050305040509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1" y="-533400"/>
            <a:ext cx="9144001" cy="1371600"/>
          </a:xfrm>
        </p:spPr>
        <p:txBody>
          <a:bodyPr/>
          <a:lstStyle/>
          <a:p>
            <a:pPr algn="ctr"/>
            <a:r>
              <a:rPr lang="en-US" u="sng" dirty="0">
                <a:latin typeface="Times New Roman" panose="02020503050405090304" pitchFamily="18" charset="0"/>
                <a:cs typeface="Times New Roman" panose="02020503050405090304" pitchFamily="18" charset="0"/>
              </a:rPr>
              <a:t>Use Case Diagram</a:t>
            </a:r>
          </a:p>
        </p:txBody>
      </p:sp>
      <p:pic>
        <p:nvPicPr>
          <p:cNvPr id="6" name="Content Placeholder 5" descr="A close up of text on a white background&#10;&#10;Description automatically generated">
            <a:extLst>
              <a:ext uri="{FF2B5EF4-FFF2-40B4-BE49-F238E27FC236}">
                <a16:creationId xmlns:a16="http://schemas.microsoft.com/office/drawing/2014/main" id="{B7FF78CE-967A-E849-8D9D-53BB7509EC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2411" y="1143000"/>
            <a:ext cx="9753601" cy="5181600"/>
          </a:xfr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8168" y="21771"/>
            <a:ext cx="9144001" cy="1371600"/>
          </a:xfrm>
        </p:spPr>
        <p:txBody>
          <a:bodyPr/>
          <a:lstStyle/>
          <a:p>
            <a:pPr algn="ctr"/>
            <a:r>
              <a:rPr lang="en-US" u="sng" dirty="0">
                <a:latin typeface="Times New Roman" panose="02020503050405090304" pitchFamily="18" charset="0"/>
                <a:cs typeface="Times New Roman" panose="02020503050405090304" pitchFamily="18" charset="0"/>
              </a:rPr>
              <a:t>3. System Architecture Analysis</a:t>
            </a:r>
          </a:p>
        </p:txBody>
      </p:sp>
      <p:sp>
        <p:nvSpPr>
          <p:cNvPr id="3" name="Content Placeholder 2"/>
          <p:cNvSpPr>
            <a:spLocks noGrp="1"/>
          </p:cNvSpPr>
          <p:nvPr>
            <p:ph idx="1"/>
          </p:nvPr>
        </p:nvSpPr>
        <p:spPr>
          <a:xfrm>
            <a:off x="1527216" y="1981200"/>
            <a:ext cx="9134391" cy="4114801"/>
          </a:xfrm>
        </p:spPr>
        <p:txBody>
          <a:bodyPr>
            <a:normAutofit/>
          </a:bodyPr>
          <a:lstStyle/>
          <a:p>
            <a:r>
              <a:rPr lang="en-US" dirty="0">
                <a:latin typeface="Times New Roman" panose="02020503050405090304" pitchFamily="18" charset="0"/>
                <a:cs typeface="Times New Roman" panose="02020503050405090304" pitchFamily="18" charset="0"/>
              </a:rPr>
              <a:t>Content</a:t>
            </a:r>
          </a:p>
          <a:p>
            <a:pPr lvl="1"/>
            <a:r>
              <a:rPr lang="en-US" sz="2400" dirty="0">
                <a:latin typeface="Times New Roman" panose="02020503050405090304" pitchFamily="18" charset="0"/>
                <a:cs typeface="Times New Roman" panose="02020503050405090304" pitchFamily="18" charset="0"/>
              </a:rPr>
              <a:t>System Architecture Analysis Diagram</a:t>
            </a:r>
          </a:p>
          <a:p>
            <a:pPr lvl="1"/>
            <a:r>
              <a:rPr lang="en-US" sz="2400" dirty="0">
                <a:latin typeface="Times New Roman" panose="02020503050405090304" pitchFamily="18" charset="0"/>
                <a:cs typeface="Times New Roman" panose="02020503050405090304" pitchFamily="18" charset="0"/>
              </a:rPr>
              <a:t>Key Abstractions</a:t>
            </a:r>
          </a:p>
          <a:p>
            <a:endParaRPr lang="en-US" dirty="0">
              <a:latin typeface="Times New Roman" panose="02020503050405090304" pitchFamily="18" charset="0"/>
              <a:cs typeface="Times New Roman" panose="0202050305040509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1" y="-685800"/>
            <a:ext cx="9144001" cy="1371600"/>
          </a:xfrm>
        </p:spPr>
        <p:txBody>
          <a:bodyPr/>
          <a:lstStyle/>
          <a:p>
            <a:pPr algn="ctr"/>
            <a:r>
              <a:rPr lang="en-US" u="sng" dirty="0">
                <a:latin typeface="Times New Roman" panose="02020503050405090304" pitchFamily="18" charset="0"/>
                <a:cs typeface="Times New Roman" panose="02020503050405090304" pitchFamily="18" charset="0"/>
              </a:rPr>
              <a:t>System Architecture Analysis Diagram</a:t>
            </a:r>
          </a:p>
        </p:txBody>
      </p:sp>
      <p:pic>
        <p:nvPicPr>
          <p:cNvPr id="11" name="Content Placeholder 10" descr="A screenshot of a cell phone&#10;&#10;Description automatically generated">
            <a:extLst>
              <a:ext uri="{FF2B5EF4-FFF2-40B4-BE49-F238E27FC236}">
                <a16:creationId xmlns:a16="http://schemas.microsoft.com/office/drawing/2014/main" id="{1B41E40B-7FAA-004F-AD56-BF5F5F726FC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3412" y="990600"/>
            <a:ext cx="8381999" cy="5410200"/>
          </a:xfr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156</TotalTime>
  <Words>526</Words>
  <Application>Microsoft Macintosh PowerPoint</Application>
  <PresentationFormat>Custom</PresentationFormat>
  <Paragraphs>67</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Corbel</vt:lpstr>
      <vt:lpstr>Times New Roman</vt:lpstr>
      <vt:lpstr>Digital Blue Tunnel 16x9</vt:lpstr>
      <vt:lpstr>eCar-Rental</vt:lpstr>
      <vt:lpstr>Title and Content Layout</vt:lpstr>
      <vt:lpstr>1. Vision Document</vt:lpstr>
      <vt:lpstr>Introduction</vt:lpstr>
      <vt:lpstr>Problem Statement</vt:lpstr>
      <vt:lpstr>2. Software Requirements Specification</vt:lpstr>
      <vt:lpstr>Use Case Diagram</vt:lpstr>
      <vt:lpstr>3. System Architecture Analysis</vt:lpstr>
      <vt:lpstr>System Architecture Analysis Diagram</vt:lpstr>
      <vt:lpstr>Key Abstractions </vt:lpstr>
      <vt:lpstr>4. Use Case Designs</vt:lpstr>
      <vt:lpstr>Register a Car: Use Case Sequence Diagram</vt:lpstr>
      <vt:lpstr>Booking a Car: Use Case Sequence Diagram</vt:lpstr>
      <vt:lpstr>E-R Diagram</vt:lpstr>
      <vt:lpstr>Static Model: Main Class Diagram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eCar-Rental</dc:title>
  <dc:creator>Essey Abraham Tezare</dc:creator>
  <cp:lastModifiedBy>Biniam Tsehaye Arefaine</cp:lastModifiedBy>
  <cp:revision>44</cp:revision>
  <dcterms:created xsi:type="dcterms:W3CDTF">2020-06-16T01:53:10Z</dcterms:created>
  <dcterms:modified xsi:type="dcterms:W3CDTF">2020-06-16T15:55:06Z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y fmtid="{D5CDD505-2E9C-101B-9397-08002B2CF9AE}" pid="8" name="KSOProductBuildVer">
    <vt:lpwstr>1033-2.3.0.3826</vt:lpwstr>
  </property>
</Properties>
</file>

<file path=docProps/thumbnail.jpeg>
</file>